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CC"/>
          </a:solidFill>
        </a:fill>
      </a:tcStyle>
    </a:band2H>
    <a:firstCol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CC"/>
          </a:solidFill>
        </a:fill>
      </a:tcStyle>
    </a:lastRow>
    <a:fir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CC"/>
        </a:fontRef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tif"/><Relationship Id="rId5" Type="http://schemas.openxmlformats.org/officeDocument/2006/relationships/image" Target="../media/image4.tif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ELMHOLTZ-GYMNASIUM HEIDELBERG…"/>
          <p:cNvSpPr txBox="1"/>
          <p:nvPr/>
        </p:nvSpPr>
        <p:spPr>
          <a:xfrm>
            <a:off x="1233169" y="104775"/>
            <a:ext cx="6677661" cy="991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200"/>
              </a:spcBef>
              <a:defRPr sz="2000" b="1">
                <a:solidFill>
                  <a:schemeClr val="accent2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HELMHOLTZ-GYMNASIUM HEIDELBERG</a:t>
            </a:r>
          </a:p>
          <a:p>
            <a:pPr algn="ctr">
              <a:spcBef>
                <a:spcPts val="1600"/>
              </a:spcBef>
              <a:defRPr sz="2800" b="1">
                <a:solidFill>
                  <a:schemeClr val="accent2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Vertrauensschüler</a:t>
            </a:r>
          </a:p>
        </p:txBody>
      </p:sp>
      <p:pic>
        <p:nvPicPr>
          <p:cNvPr id="16" name="image.png" descr="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391400" y="214312"/>
            <a:ext cx="1447800" cy="1020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vts- do 4-1 fa.jpeg" descr="vts- do 4-1 fa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200" y="76200"/>
            <a:ext cx="1295400" cy="1217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sonnenuntergang1.jpeg" descr="sonnenuntergang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pic>
        <p:nvPicPr>
          <p:cNvPr id="20" name="Bild" descr="Bild"/>
          <p:cNvPicPr>
            <a:picLocks noChangeAspect="1"/>
          </p:cNvPicPr>
          <p:nvPr/>
        </p:nvPicPr>
        <p:blipFill>
          <a:blip r:embed="rId5">
            <a:extLst/>
          </a:blip>
          <a:srcRect l="21993"/>
          <a:stretch>
            <a:fillRect/>
          </a:stretch>
        </p:blipFill>
        <p:spPr>
          <a:xfrm>
            <a:off x="7406272" y="55053"/>
            <a:ext cx="1627366" cy="1187178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Bild" descr="Bild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230603" y="56179"/>
            <a:ext cx="1769393" cy="1088858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bene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0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LMHOLTZ-GYMNASIUM HEIDELBERG…"/>
          <p:cNvSpPr txBox="1"/>
          <p:nvPr/>
        </p:nvSpPr>
        <p:spPr>
          <a:xfrm>
            <a:off x="1233169" y="104775"/>
            <a:ext cx="6677661" cy="9916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spcBef>
                <a:spcPts val="1200"/>
              </a:spcBef>
              <a:defRPr sz="2000" b="1">
                <a:solidFill>
                  <a:schemeClr val="accent2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HELMHOLTZ-GYMNASIUM HEIDELBERG</a:t>
            </a:r>
          </a:p>
          <a:p>
            <a:pPr algn="ctr">
              <a:spcBef>
                <a:spcPts val="1600"/>
              </a:spcBef>
              <a:defRPr sz="2800" b="1">
                <a:solidFill>
                  <a:schemeClr val="accent2"/>
                </a:solidFill>
                <a:effectLst>
                  <a:outerShdw blurRad="12700" dist="25400" dir="2700000" rotWithShape="0">
                    <a:srgbClr val="DDDDDD"/>
                  </a:outerShdw>
                </a:effectLst>
                <a:latin typeface="Arial"/>
                <a:ea typeface="Arial"/>
                <a:cs typeface="Arial"/>
                <a:sym typeface="Arial"/>
              </a:defRPr>
            </a:pPr>
            <a:r>
              <a:t>Vertrauensschüler</a:t>
            </a:r>
          </a:p>
        </p:txBody>
      </p:sp>
      <p:pic>
        <p:nvPicPr>
          <p:cNvPr id="3" name="image.png" descr="image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391400" y="214312"/>
            <a:ext cx="1447800" cy="10207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vts- do 4-1 fa.jpeg" descr="vts- do 4-1 fa.jpe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6200" y="76200"/>
            <a:ext cx="1295400" cy="1217613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sonnenuntergang1.jpeg" descr="sonnenuntergang1.jpe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0" y="6286500"/>
            <a:ext cx="9144000" cy="5715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extebene 1…"/>
          <p:cNvSpPr txBox="1">
            <a:spLocks noGrp="1"/>
          </p:cNvSpPr>
          <p:nvPr>
            <p:ph type="body" idx="1"/>
          </p:nvPr>
        </p:nvSpPr>
        <p:spPr>
          <a:xfrm>
            <a:off x="457200" y="274637"/>
            <a:ext cx="8229600" cy="58515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" name="Titeltext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Titeltext</a:t>
            </a:r>
          </a:p>
        </p:txBody>
      </p:sp>
      <p:sp>
        <p:nvSpPr>
          <p:cNvPr id="8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unktionen der Vertrauensschül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Funktionen der Vertrauensschüler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Schülermediation</a:t>
            </a:r>
          </a:p>
          <a:p>
            <a:pPr algn="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Einzelbegleitung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Paten für die 5.Klassen</a:t>
            </a:r>
          </a:p>
        </p:txBody>
      </p:sp>
      <p:sp>
        <p:nvSpPr>
          <p:cNvPr id="40" name="Linie"/>
          <p:cNvSpPr/>
          <p:nvPr/>
        </p:nvSpPr>
        <p:spPr>
          <a:xfrm flipH="1">
            <a:off x="755649" y="2133599"/>
            <a:ext cx="2736852" cy="2952752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1" name="Linie"/>
          <p:cNvSpPr/>
          <p:nvPr/>
        </p:nvSpPr>
        <p:spPr>
          <a:xfrm>
            <a:off x="4356100" y="2133600"/>
            <a:ext cx="0" cy="1800225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2" name="Linie"/>
          <p:cNvSpPr/>
          <p:nvPr/>
        </p:nvSpPr>
        <p:spPr>
          <a:xfrm>
            <a:off x="5219700" y="2133600"/>
            <a:ext cx="2952751" cy="2447925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Unser Ehrenkodex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lnSpc>
                <a:spcPct val="90000"/>
              </a:lnSpc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Unser Ehrenkodex</a:t>
            </a:r>
          </a:p>
          <a:p>
            <a:pPr algn="ctr">
              <a:lnSpc>
                <a:spcPct val="90000"/>
              </a:lnSpc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lnSpc>
                <a:spcPct val="90000"/>
              </a:lnSpc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Ich halte alle meine </a:t>
            </a:r>
            <a:r>
              <a:rPr b="1"/>
              <a:t>Termine</a:t>
            </a:r>
            <a:r>
              <a:t> als   Schülermediator ein.</a:t>
            </a:r>
          </a:p>
          <a:p>
            <a:pPr>
              <a:lnSpc>
                <a:spcPct val="90000"/>
              </a:lnSpc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Ich bin </a:t>
            </a:r>
            <a:r>
              <a:rPr b="1"/>
              <a:t>pünktlich</a:t>
            </a:r>
            <a:r>
              <a:t>.</a:t>
            </a:r>
          </a:p>
          <a:p>
            <a:pPr>
              <a:lnSpc>
                <a:spcPct val="90000"/>
              </a:lnSpc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Ich bin ein </a:t>
            </a:r>
            <a:r>
              <a:rPr b="1"/>
              <a:t>Vorbild</a:t>
            </a:r>
            <a:r>
              <a:t> für andere in der Schule, indem ich die Regeln der Schüler-Mediatoren einhalte.</a:t>
            </a:r>
          </a:p>
          <a:p>
            <a:pPr>
              <a:lnSpc>
                <a:spcPct val="90000"/>
              </a:lnSpc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Ich unterliege einer </a:t>
            </a:r>
            <a:r>
              <a:rPr b="1"/>
              <a:t>Schweigepflicht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er Vertrauensschüler al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Der Vertrauensschüler als </a:t>
            </a:r>
          </a:p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Schüler-Mediator hat </a:t>
            </a:r>
          </a:p>
          <a:p>
            <a:pPr algn="ctr"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die Aufgabe</a:t>
            </a:r>
            <a:r>
              <a:rPr b="0"/>
              <a:t> </a:t>
            </a:r>
          </a:p>
          <a:p>
            <a:pPr algn="ctr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im Konfliktfall zwischen den Konfliktparteien </a:t>
            </a:r>
          </a:p>
          <a:p>
            <a:pPr algn="ctr"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zu vermitteln</a:t>
            </a:r>
            <a:r>
              <a:rPr b="0"/>
              <a:t>.</a:t>
            </a:r>
            <a:r>
              <a:rPr b="0">
                <a:latin typeface="+mn-lt"/>
                <a:ea typeface="+mn-ea"/>
                <a:cs typeface="+mn-cs"/>
                <a:sym typeface="Times New Roman"/>
              </a:rPr>
              <a:t>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Durch Mediation lernen Schüler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Durch Mediation lernen Schüler…</a:t>
            </a:r>
          </a:p>
          <a:p>
            <a:pPr>
              <a:buChar char="•"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konstruktives </a:t>
            </a:r>
            <a:r>
              <a:t>Streiten.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das</a:t>
            </a:r>
            <a:r>
              <a:t> Einhalten</a:t>
            </a:r>
            <a:r>
              <a:rPr b="0"/>
              <a:t> von Gesprächsregeln.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Durch Mediation lernen Schüler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Durch Mediation lernen Schüler…</a:t>
            </a:r>
          </a:p>
          <a:p>
            <a:pPr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bewusste</a:t>
            </a:r>
            <a:r>
              <a:t> Äußerung</a:t>
            </a:r>
            <a:r>
              <a:rPr b="0"/>
              <a:t> von Gefühlen,  Bedürfnissen und Wünschen.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... </a:t>
            </a:r>
            <a:r>
              <a:rPr b="0"/>
              <a:t>den konstruktiven </a:t>
            </a:r>
            <a:r>
              <a:t>Umgang</a:t>
            </a:r>
            <a:r>
              <a:rPr b="0"/>
              <a:t> mit Wut und Ärger.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Kontrolle</a:t>
            </a:r>
            <a:r>
              <a:rPr b="0"/>
              <a:t> über eigene Impulse.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Durch Mediation lernen Schüler…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Durch Mediation lernen Schüler…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Konflikte besser zu </a:t>
            </a:r>
            <a:r>
              <a:t>verstehen</a:t>
            </a:r>
            <a:r>
              <a:rPr b="0"/>
              <a:t>               (z.B. Ursache und Hintergründe).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andere Sichtweisen zu </a:t>
            </a:r>
            <a:r>
              <a:t>respektieren</a:t>
            </a:r>
            <a:r>
              <a:rPr b="0"/>
              <a:t>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</a:t>
            </a:r>
            <a:r>
              <a:rPr b="0"/>
              <a:t>sich</a:t>
            </a:r>
            <a:r>
              <a:t> </a:t>
            </a:r>
            <a:r>
              <a:rPr b="0"/>
              <a:t>in die Lage des Anderen </a:t>
            </a:r>
            <a:r>
              <a:t>hineinzuversetzen.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Durch Mediation lernen Schüler……"/>
          <p:cNvSpPr txBox="1">
            <a:spLocks noGrp="1"/>
          </p:cNvSpPr>
          <p:nvPr>
            <p:ph type="body" idx="1"/>
          </p:nvPr>
        </p:nvSpPr>
        <p:spPr>
          <a:xfrm>
            <a:off x="395287" y="1600200"/>
            <a:ext cx="8353426" cy="452596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Durch Mediation lernen Schüler…</a:t>
            </a:r>
          </a:p>
          <a:p>
            <a:pPr algn="ctr"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faires </a:t>
            </a:r>
            <a:r>
              <a:t>Verhandeln</a:t>
            </a:r>
            <a:r>
              <a:rPr b="0"/>
              <a:t> von       	Friedensangeboten.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</a:t>
            </a:r>
            <a:r>
              <a:rPr b="0"/>
              <a:t>gemeinsames </a:t>
            </a:r>
            <a:r>
              <a:t>Finden</a:t>
            </a:r>
            <a:r>
              <a:rPr b="0"/>
              <a:t> von Kompromissen.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… Einhaltung</a:t>
            </a:r>
            <a:r>
              <a:rPr b="0"/>
              <a:t> von gemeinsamen Abmachungen.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Vorteile der Mediation (Mediator)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Vorteile der Mediation (Mediator):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Die Schüler übernehmen selbst </a:t>
            </a:r>
            <a:r>
              <a:rPr b="1"/>
              <a:t>Verantwortung</a:t>
            </a:r>
            <a:r>
              <a:t> für die gewaltfreie Lösung von Konflikten.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Die Mediatoren bilden eine eigene sozialkompetente </a:t>
            </a:r>
            <a:r>
              <a:rPr b="1"/>
              <a:t>Peer-Gruppe</a:t>
            </a:r>
            <a:r>
              <a:t>.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Vorteile der Mediation (Lehrer)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Vorteile der Mediation (Lehrer):</a:t>
            </a:r>
          </a:p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Char char="•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Entlastung</a:t>
            </a:r>
            <a:r>
              <a:rPr b="0"/>
              <a:t> der Lehrkräfte im Schulalltag</a:t>
            </a:r>
          </a:p>
          <a:p>
            <a:pPr>
              <a:buChar char="•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Verbesserung</a:t>
            </a:r>
            <a:r>
              <a:rPr b="0"/>
              <a:t> des sozialen Klimas in der Schule </a:t>
            </a:r>
          </a:p>
          <a:p>
            <a:pPr>
              <a:buChar char="•"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Minimierung</a:t>
            </a:r>
            <a:r>
              <a:rPr b="0"/>
              <a:t> von eskalierenden und schweren Konflikten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Vorteile der Mediation (Mitschüler):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SzTx/>
              <a:buNone/>
              <a:defRPr b="1">
                <a:latin typeface="Arial"/>
                <a:ea typeface="Arial"/>
                <a:cs typeface="Arial"/>
                <a:sym typeface="Arial"/>
              </a:defRPr>
            </a:pPr>
            <a:r>
              <a:t>Vorteile der Mediation (Mitschüler):</a:t>
            </a:r>
          </a:p>
          <a:p>
            <a:pPr>
              <a:buChar char="•"/>
              <a:defRPr b="1">
                <a:latin typeface="Arial"/>
                <a:ea typeface="Arial"/>
                <a:cs typeface="Arial"/>
                <a:sym typeface="Arial"/>
              </a:defRPr>
            </a:pPr>
            <a:endParaRPr/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Die Mediatoren können ihre Mitschüler individuell </a:t>
            </a:r>
            <a:r>
              <a:rPr b="1"/>
              <a:t>beraten</a:t>
            </a:r>
            <a:r>
              <a:t> und </a:t>
            </a:r>
            <a:r>
              <a:rPr b="1"/>
              <a:t>begleiten</a:t>
            </a:r>
            <a:r>
              <a:t>.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Die Mediatoren haben </a:t>
            </a:r>
            <a:r>
              <a:rPr b="1"/>
              <a:t>Vorbildcharakter</a:t>
            </a:r>
            <a:r>
              <a:t>.</a:t>
            </a:r>
          </a:p>
          <a:p>
            <a:pPr>
              <a:buChar char="•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Die Schüler lernen von den Mediatoren das </a:t>
            </a:r>
            <a:r>
              <a:rPr b="1"/>
              <a:t>konstruktive Lösen</a:t>
            </a:r>
            <a:r>
              <a:t> eines Konfliktes.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tandarddesign">
  <a:themeElements>
    <a:clrScheme name="Standard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Standarddesign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Standard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</Words>
  <Application>Microsoft Office PowerPoint</Application>
  <PresentationFormat>Bildschirmpräsentation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lenatiger</dc:creator>
  <cp:lastModifiedBy>lenatiger</cp:lastModifiedBy>
  <cp:revision>1</cp:revision>
  <dcterms:modified xsi:type="dcterms:W3CDTF">2021-02-09T06:16:23Z</dcterms:modified>
</cp:coreProperties>
</file>